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6" r:id="rId3"/>
  </p:sldMasterIdLst>
  <p:notesMasterIdLst>
    <p:notesMasterId r:id="rId18"/>
  </p:notesMasterIdLst>
  <p:sldIdLst>
    <p:sldId id="261" r:id="rId4"/>
    <p:sldId id="342" r:id="rId5"/>
    <p:sldId id="434" r:id="rId6"/>
    <p:sldId id="424" r:id="rId7"/>
    <p:sldId id="423" r:id="rId8"/>
    <p:sldId id="428" r:id="rId9"/>
    <p:sldId id="429" r:id="rId10"/>
    <p:sldId id="436" r:id="rId11"/>
    <p:sldId id="431" r:id="rId12"/>
    <p:sldId id="426" r:id="rId13"/>
    <p:sldId id="430" r:id="rId14"/>
    <p:sldId id="427" r:id="rId15"/>
    <p:sldId id="433" r:id="rId16"/>
    <p:sldId id="437" r:id="rId1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6" autoAdjust="0"/>
    <p:restoredTop sz="94700" autoAdjust="0"/>
  </p:normalViewPr>
  <p:slideViewPr>
    <p:cSldViewPr>
      <p:cViewPr varScale="1">
        <p:scale>
          <a:sx n="72" d="100"/>
          <a:sy n="72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98009-D367-473F-9F96-885930AEDF8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15FC50C-46FD-4254-9A3A-5ABC84C4CEFD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 dirty="0"/>
        </a:p>
      </dgm:t>
    </dgm:pt>
    <dgm:pt modelId="{D2B438A8-5C35-430E-855A-1D47B7EB3A9E}" type="parTrans" cxnId="{EF642408-CA1A-45E5-963C-68BCD9F0075A}">
      <dgm:prSet/>
      <dgm:spPr/>
      <dgm:t>
        <a:bodyPr/>
        <a:lstStyle/>
        <a:p>
          <a:endParaRPr lang="pl-PL"/>
        </a:p>
      </dgm:t>
    </dgm:pt>
    <dgm:pt modelId="{7327203F-8C11-4321-9F67-24C6201A7AEC}" type="sibTrans" cxnId="{EF642408-CA1A-45E5-963C-68BCD9F0075A}">
      <dgm:prSet/>
      <dgm:spPr/>
      <dgm:t>
        <a:bodyPr/>
        <a:lstStyle/>
        <a:p>
          <a:endParaRPr lang="pl-PL"/>
        </a:p>
      </dgm:t>
    </dgm:pt>
    <dgm:pt modelId="{7ADE1F77-A906-41C1-8B69-A1F42783985D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 dirty="0"/>
        </a:p>
      </dgm:t>
    </dgm:pt>
    <dgm:pt modelId="{85A4C33E-89A3-4482-A2F8-13ECE8439BB4}" type="parTrans" cxnId="{955D74A9-74A0-4F3B-BC95-64ABF2D8BAE6}">
      <dgm:prSet/>
      <dgm:spPr/>
      <dgm:t>
        <a:bodyPr/>
        <a:lstStyle/>
        <a:p>
          <a:endParaRPr lang="pl-PL"/>
        </a:p>
      </dgm:t>
    </dgm:pt>
    <dgm:pt modelId="{6945EE9D-B360-4572-8771-F4E321DA42D2}" type="sibTrans" cxnId="{955D74A9-74A0-4F3B-BC95-64ABF2D8BAE6}">
      <dgm:prSet/>
      <dgm:spPr/>
      <dgm:t>
        <a:bodyPr/>
        <a:lstStyle/>
        <a:p>
          <a:endParaRPr lang="pl-PL"/>
        </a:p>
      </dgm:t>
    </dgm:pt>
    <dgm:pt modelId="{8EF5B570-F60D-4004-8AD9-F015FB8185B2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endParaRPr lang="pl-PL" dirty="0"/>
        </a:p>
      </dgm:t>
    </dgm:pt>
    <dgm:pt modelId="{61E90C92-0C26-492C-A36B-D61335D86CA7}" type="parTrans" cxnId="{E163CD50-CF85-4600-BDD3-B4F50DBC3C01}">
      <dgm:prSet/>
      <dgm:spPr/>
      <dgm:t>
        <a:bodyPr/>
        <a:lstStyle/>
        <a:p>
          <a:endParaRPr lang="pl-PL"/>
        </a:p>
      </dgm:t>
    </dgm:pt>
    <dgm:pt modelId="{FDEDCA58-3A77-40FA-81DB-C668B55FFD15}" type="sibTrans" cxnId="{E163CD50-CF85-4600-BDD3-B4F50DBC3C01}">
      <dgm:prSet/>
      <dgm:spPr/>
      <dgm:t>
        <a:bodyPr/>
        <a:lstStyle/>
        <a:p>
          <a:endParaRPr lang="pl-PL"/>
        </a:p>
      </dgm:t>
    </dgm:pt>
    <dgm:pt modelId="{3CEFD7CE-B58F-480C-919F-A1D6D1694AEA}" type="pres">
      <dgm:prSet presAssocID="{8A298009-D367-473F-9F96-885930AEDF87}" presName="compositeShape" presStyleCnt="0">
        <dgm:presLayoutVars>
          <dgm:chMax val="7"/>
          <dgm:dir/>
          <dgm:resizeHandles val="exact"/>
        </dgm:presLayoutVars>
      </dgm:prSet>
      <dgm:spPr/>
    </dgm:pt>
    <dgm:pt modelId="{54F58FC5-CA23-4B5E-BACE-AE94E1945845}" type="pres">
      <dgm:prSet presAssocID="{E15FC50C-46FD-4254-9A3A-5ABC84C4CEFD}" presName="circ1" presStyleLbl="vennNode1" presStyleIdx="0" presStyleCnt="3" custLinFactNeighborX="0" custLinFactNeighborY="-1237"/>
      <dgm:spPr/>
    </dgm:pt>
    <dgm:pt modelId="{610485B5-C82E-4C11-B4FC-93F1D6E8CB39}" type="pres">
      <dgm:prSet presAssocID="{E15FC50C-46FD-4254-9A3A-5ABC84C4CE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CCC396-EA74-40AD-9FE3-09D114E795BB}" type="pres">
      <dgm:prSet presAssocID="{7ADE1F77-A906-41C1-8B69-A1F42783985D}" presName="circ2" presStyleLbl="vennNode1" presStyleIdx="1" presStyleCnt="3"/>
      <dgm:spPr/>
    </dgm:pt>
    <dgm:pt modelId="{8FB4BBCC-F3F9-4D61-9D86-10F0B48A9CD4}" type="pres">
      <dgm:prSet presAssocID="{7ADE1F77-A906-41C1-8B69-A1F4278398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2EB26-12EA-474F-A02D-ECE243322EC0}" type="pres">
      <dgm:prSet presAssocID="{8EF5B570-F60D-4004-8AD9-F015FB8185B2}" presName="circ3" presStyleLbl="vennNode1" presStyleIdx="2" presStyleCnt="3"/>
      <dgm:spPr/>
    </dgm:pt>
    <dgm:pt modelId="{17A00C2A-B947-472D-BE39-66B5BD5EAC66}" type="pres">
      <dgm:prSet presAssocID="{8EF5B570-F60D-4004-8AD9-F015FB8185B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F642408-CA1A-45E5-963C-68BCD9F0075A}" srcId="{8A298009-D367-473F-9F96-885930AEDF87}" destId="{E15FC50C-46FD-4254-9A3A-5ABC84C4CEFD}" srcOrd="0" destOrd="0" parTransId="{D2B438A8-5C35-430E-855A-1D47B7EB3A9E}" sibTransId="{7327203F-8C11-4321-9F67-24C6201A7AEC}"/>
    <dgm:cxn modelId="{6575A526-44E2-4C51-9FCF-16B50952D24B}" type="presOf" srcId="{7ADE1F77-A906-41C1-8B69-A1F42783985D}" destId="{2BCCC396-EA74-40AD-9FE3-09D114E795BB}" srcOrd="0" destOrd="0" presId="urn:microsoft.com/office/officeart/2005/8/layout/venn1"/>
    <dgm:cxn modelId="{E163CD50-CF85-4600-BDD3-B4F50DBC3C01}" srcId="{8A298009-D367-473F-9F96-885930AEDF87}" destId="{8EF5B570-F60D-4004-8AD9-F015FB8185B2}" srcOrd="2" destOrd="0" parTransId="{61E90C92-0C26-492C-A36B-D61335D86CA7}" sibTransId="{FDEDCA58-3A77-40FA-81DB-C668B55FFD15}"/>
    <dgm:cxn modelId="{3FAE958F-2C74-4D76-9FFB-F71E0EFFC4E7}" type="presOf" srcId="{8EF5B570-F60D-4004-8AD9-F015FB8185B2}" destId="{17A00C2A-B947-472D-BE39-66B5BD5EAC66}" srcOrd="1" destOrd="0" presId="urn:microsoft.com/office/officeart/2005/8/layout/venn1"/>
    <dgm:cxn modelId="{D8BD9697-B12B-4143-BEC3-72D06424194A}" type="presOf" srcId="{7ADE1F77-A906-41C1-8B69-A1F42783985D}" destId="{8FB4BBCC-F3F9-4D61-9D86-10F0B48A9CD4}" srcOrd="1" destOrd="0" presId="urn:microsoft.com/office/officeart/2005/8/layout/venn1"/>
    <dgm:cxn modelId="{955D74A9-74A0-4F3B-BC95-64ABF2D8BAE6}" srcId="{8A298009-D367-473F-9F96-885930AEDF87}" destId="{7ADE1F77-A906-41C1-8B69-A1F42783985D}" srcOrd="1" destOrd="0" parTransId="{85A4C33E-89A3-4482-A2F8-13ECE8439BB4}" sibTransId="{6945EE9D-B360-4572-8771-F4E321DA42D2}"/>
    <dgm:cxn modelId="{DBE75CBE-FD6A-469D-AFC3-EAEB15104E12}" type="presOf" srcId="{E15FC50C-46FD-4254-9A3A-5ABC84C4CEFD}" destId="{610485B5-C82E-4C11-B4FC-93F1D6E8CB39}" srcOrd="1" destOrd="0" presId="urn:microsoft.com/office/officeart/2005/8/layout/venn1"/>
    <dgm:cxn modelId="{DB39D6BF-AFD1-4EE1-A2E0-91DCA58FF33A}" type="presOf" srcId="{8A298009-D367-473F-9F96-885930AEDF87}" destId="{3CEFD7CE-B58F-480C-919F-A1D6D1694AEA}" srcOrd="0" destOrd="0" presId="urn:microsoft.com/office/officeart/2005/8/layout/venn1"/>
    <dgm:cxn modelId="{A05062C4-7C7E-43FD-8752-D9A574D82BA4}" type="presOf" srcId="{E15FC50C-46FD-4254-9A3A-5ABC84C4CEFD}" destId="{54F58FC5-CA23-4B5E-BACE-AE94E1945845}" srcOrd="0" destOrd="0" presId="urn:microsoft.com/office/officeart/2005/8/layout/venn1"/>
    <dgm:cxn modelId="{0DC2E8FE-D54B-466B-8C83-8563ECB6DB62}" type="presOf" srcId="{8EF5B570-F60D-4004-8AD9-F015FB8185B2}" destId="{0042EB26-12EA-474F-A02D-ECE243322EC0}" srcOrd="0" destOrd="0" presId="urn:microsoft.com/office/officeart/2005/8/layout/venn1"/>
    <dgm:cxn modelId="{C9470FE8-8307-48CA-92B5-0A593EF178E4}" type="presParOf" srcId="{3CEFD7CE-B58F-480C-919F-A1D6D1694AEA}" destId="{54F58FC5-CA23-4B5E-BACE-AE94E1945845}" srcOrd="0" destOrd="0" presId="urn:microsoft.com/office/officeart/2005/8/layout/venn1"/>
    <dgm:cxn modelId="{24D71A48-A94D-4231-AA04-EAAD07559789}" type="presParOf" srcId="{3CEFD7CE-B58F-480C-919F-A1D6D1694AEA}" destId="{610485B5-C82E-4C11-B4FC-93F1D6E8CB39}" srcOrd="1" destOrd="0" presId="urn:microsoft.com/office/officeart/2005/8/layout/venn1"/>
    <dgm:cxn modelId="{667B47DF-855E-4C9B-A1B4-A8969E67063F}" type="presParOf" srcId="{3CEFD7CE-B58F-480C-919F-A1D6D1694AEA}" destId="{2BCCC396-EA74-40AD-9FE3-09D114E795BB}" srcOrd="2" destOrd="0" presId="urn:microsoft.com/office/officeart/2005/8/layout/venn1"/>
    <dgm:cxn modelId="{A7B64F64-D75C-4B4A-B18B-8880C7AA1FAB}" type="presParOf" srcId="{3CEFD7CE-B58F-480C-919F-A1D6D1694AEA}" destId="{8FB4BBCC-F3F9-4D61-9D86-10F0B48A9CD4}" srcOrd="3" destOrd="0" presId="urn:microsoft.com/office/officeart/2005/8/layout/venn1"/>
    <dgm:cxn modelId="{154C1E9E-462D-4280-B7B3-59AF261D1039}" type="presParOf" srcId="{3CEFD7CE-B58F-480C-919F-A1D6D1694AEA}" destId="{0042EB26-12EA-474F-A02D-ECE243322EC0}" srcOrd="4" destOrd="0" presId="urn:microsoft.com/office/officeart/2005/8/layout/venn1"/>
    <dgm:cxn modelId="{697C5FE5-E011-4258-9370-BAE409D55E92}" type="presParOf" srcId="{3CEFD7CE-B58F-480C-919F-A1D6D1694AEA}" destId="{17A00C2A-B947-472D-BE39-66B5BD5EAC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298009-D367-473F-9F96-885930AEDF8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15FC50C-46FD-4254-9A3A-5ABC84C4CEFD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l-PL" dirty="0"/>
            <a:t>Ciepło/słońce/wakacje</a:t>
          </a:r>
        </a:p>
      </dgm:t>
    </dgm:pt>
    <dgm:pt modelId="{D2B438A8-5C35-430E-855A-1D47B7EB3A9E}" type="parTrans" cxnId="{EF642408-CA1A-45E5-963C-68BCD9F0075A}">
      <dgm:prSet/>
      <dgm:spPr/>
      <dgm:t>
        <a:bodyPr/>
        <a:lstStyle/>
        <a:p>
          <a:endParaRPr lang="pl-PL"/>
        </a:p>
      </dgm:t>
    </dgm:pt>
    <dgm:pt modelId="{7327203F-8C11-4321-9F67-24C6201A7AEC}" type="sibTrans" cxnId="{EF642408-CA1A-45E5-963C-68BCD9F0075A}">
      <dgm:prSet/>
      <dgm:spPr/>
      <dgm:t>
        <a:bodyPr/>
        <a:lstStyle/>
        <a:p>
          <a:endParaRPr lang="pl-PL"/>
        </a:p>
      </dgm:t>
    </dgm:pt>
    <dgm:pt modelId="{7ADE1F77-A906-41C1-8B69-A1F42783985D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l-PL" dirty="0"/>
            <a:t>Upał/brak chęci do pracy/bieda</a:t>
          </a:r>
        </a:p>
      </dgm:t>
    </dgm:pt>
    <dgm:pt modelId="{85A4C33E-89A3-4482-A2F8-13ECE8439BB4}" type="parTrans" cxnId="{955D74A9-74A0-4F3B-BC95-64ABF2D8BAE6}">
      <dgm:prSet/>
      <dgm:spPr/>
      <dgm:t>
        <a:bodyPr/>
        <a:lstStyle/>
        <a:p>
          <a:endParaRPr lang="pl-PL"/>
        </a:p>
      </dgm:t>
    </dgm:pt>
    <dgm:pt modelId="{6945EE9D-B360-4572-8771-F4E321DA42D2}" type="sibTrans" cxnId="{955D74A9-74A0-4F3B-BC95-64ABF2D8BAE6}">
      <dgm:prSet/>
      <dgm:spPr/>
      <dgm:t>
        <a:bodyPr/>
        <a:lstStyle/>
        <a:p>
          <a:endParaRPr lang="pl-PL"/>
        </a:p>
      </dgm:t>
    </dgm:pt>
    <dgm:pt modelId="{8EF5B570-F60D-4004-8AD9-F015FB8185B2}">
      <dgm:prSet phldrT="[Teks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l-PL" dirty="0"/>
            <a:t>Pora dnia/kierunek świata</a:t>
          </a:r>
        </a:p>
      </dgm:t>
    </dgm:pt>
    <dgm:pt modelId="{61E90C92-0C26-492C-A36B-D61335D86CA7}" type="parTrans" cxnId="{E163CD50-CF85-4600-BDD3-B4F50DBC3C01}">
      <dgm:prSet/>
      <dgm:spPr/>
      <dgm:t>
        <a:bodyPr/>
        <a:lstStyle/>
        <a:p>
          <a:endParaRPr lang="pl-PL"/>
        </a:p>
      </dgm:t>
    </dgm:pt>
    <dgm:pt modelId="{FDEDCA58-3A77-40FA-81DB-C668B55FFD15}" type="sibTrans" cxnId="{E163CD50-CF85-4600-BDD3-B4F50DBC3C01}">
      <dgm:prSet/>
      <dgm:spPr/>
      <dgm:t>
        <a:bodyPr/>
        <a:lstStyle/>
        <a:p>
          <a:endParaRPr lang="pl-PL"/>
        </a:p>
      </dgm:t>
    </dgm:pt>
    <dgm:pt modelId="{3CEFD7CE-B58F-480C-919F-A1D6D1694AEA}" type="pres">
      <dgm:prSet presAssocID="{8A298009-D367-473F-9F96-885930AEDF87}" presName="compositeShape" presStyleCnt="0">
        <dgm:presLayoutVars>
          <dgm:chMax val="7"/>
          <dgm:dir/>
          <dgm:resizeHandles val="exact"/>
        </dgm:presLayoutVars>
      </dgm:prSet>
      <dgm:spPr/>
    </dgm:pt>
    <dgm:pt modelId="{54F58FC5-CA23-4B5E-BACE-AE94E1945845}" type="pres">
      <dgm:prSet presAssocID="{E15FC50C-46FD-4254-9A3A-5ABC84C4CEFD}" presName="circ1" presStyleLbl="vennNode1" presStyleIdx="0" presStyleCnt="3" custLinFactNeighborX="0" custLinFactNeighborY="-1237"/>
      <dgm:spPr/>
    </dgm:pt>
    <dgm:pt modelId="{610485B5-C82E-4C11-B4FC-93F1D6E8CB39}" type="pres">
      <dgm:prSet presAssocID="{E15FC50C-46FD-4254-9A3A-5ABC84C4CE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BCCC396-EA74-40AD-9FE3-09D114E795BB}" type="pres">
      <dgm:prSet presAssocID="{7ADE1F77-A906-41C1-8B69-A1F42783985D}" presName="circ2" presStyleLbl="vennNode1" presStyleIdx="1" presStyleCnt="3" custLinFactNeighborX="-849" custLinFactNeighborY="385"/>
      <dgm:spPr/>
    </dgm:pt>
    <dgm:pt modelId="{8FB4BBCC-F3F9-4D61-9D86-10F0B48A9CD4}" type="pres">
      <dgm:prSet presAssocID="{7ADE1F77-A906-41C1-8B69-A1F4278398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2EB26-12EA-474F-A02D-ECE243322EC0}" type="pres">
      <dgm:prSet presAssocID="{8EF5B570-F60D-4004-8AD9-F015FB8185B2}" presName="circ3" presStyleLbl="vennNode1" presStyleIdx="2" presStyleCnt="3"/>
      <dgm:spPr/>
    </dgm:pt>
    <dgm:pt modelId="{17A00C2A-B947-472D-BE39-66B5BD5EAC66}" type="pres">
      <dgm:prSet presAssocID="{8EF5B570-F60D-4004-8AD9-F015FB8185B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F642408-CA1A-45E5-963C-68BCD9F0075A}" srcId="{8A298009-D367-473F-9F96-885930AEDF87}" destId="{E15FC50C-46FD-4254-9A3A-5ABC84C4CEFD}" srcOrd="0" destOrd="0" parTransId="{D2B438A8-5C35-430E-855A-1D47B7EB3A9E}" sibTransId="{7327203F-8C11-4321-9F67-24C6201A7AEC}"/>
    <dgm:cxn modelId="{6575A526-44E2-4C51-9FCF-16B50952D24B}" type="presOf" srcId="{7ADE1F77-A906-41C1-8B69-A1F42783985D}" destId="{2BCCC396-EA74-40AD-9FE3-09D114E795BB}" srcOrd="0" destOrd="0" presId="urn:microsoft.com/office/officeart/2005/8/layout/venn1"/>
    <dgm:cxn modelId="{E163CD50-CF85-4600-BDD3-B4F50DBC3C01}" srcId="{8A298009-D367-473F-9F96-885930AEDF87}" destId="{8EF5B570-F60D-4004-8AD9-F015FB8185B2}" srcOrd="2" destOrd="0" parTransId="{61E90C92-0C26-492C-A36B-D61335D86CA7}" sibTransId="{FDEDCA58-3A77-40FA-81DB-C668B55FFD15}"/>
    <dgm:cxn modelId="{3FAE958F-2C74-4D76-9FFB-F71E0EFFC4E7}" type="presOf" srcId="{8EF5B570-F60D-4004-8AD9-F015FB8185B2}" destId="{17A00C2A-B947-472D-BE39-66B5BD5EAC66}" srcOrd="1" destOrd="0" presId="urn:microsoft.com/office/officeart/2005/8/layout/venn1"/>
    <dgm:cxn modelId="{D8BD9697-B12B-4143-BEC3-72D06424194A}" type="presOf" srcId="{7ADE1F77-A906-41C1-8B69-A1F42783985D}" destId="{8FB4BBCC-F3F9-4D61-9D86-10F0B48A9CD4}" srcOrd="1" destOrd="0" presId="urn:microsoft.com/office/officeart/2005/8/layout/venn1"/>
    <dgm:cxn modelId="{955D74A9-74A0-4F3B-BC95-64ABF2D8BAE6}" srcId="{8A298009-D367-473F-9F96-885930AEDF87}" destId="{7ADE1F77-A906-41C1-8B69-A1F42783985D}" srcOrd="1" destOrd="0" parTransId="{85A4C33E-89A3-4482-A2F8-13ECE8439BB4}" sibTransId="{6945EE9D-B360-4572-8771-F4E321DA42D2}"/>
    <dgm:cxn modelId="{DBE75CBE-FD6A-469D-AFC3-EAEB15104E12}" type="presOf" srcId="{E15FC50C-46FD-4254-9A3A-5ABC84C4CEFD}" destId="{610485B5-C82E-4C11-B4FC-93F1D6E8CB39}" srcOrd="1" destOrd="0" presId="urn:microsoft.com/office/officeart/2005/8/layout/venn1"/>
    <dgm:cxn modelId="{DB39D6BF-AFD1-4EE1-A2E0-91DCA58FF33A}" type="presOf" srcId="{8A298009-D367-473F-9F96-885930AEDF87}" destId="{3CEFD7CE-B58F-480C-919F-A1D6D1694AEA}" srcOrd="0" destOrd="0" presId="urn:microsoft.com/office/officeart/2005/8/layout/venn1"/>
    <dgm:cxn modelId="{A05062C4-7C7E-43FD-8752-D9A574D82BA4}" type="presOf" srcId="{E15FC50C-46FD-4254-9A3A-5ABC84C4CEFD}" destId="{54F58FC5-CA23-4B5E-BACE-AE94E1945845}" srcOrd="0" destOrd="0" presId="urn:microsoft.com/office/officeart/2005/8/layout/venn1"/>
    <dgm:cxn modelId="{0DC2E8FE-D54B-466B-8C83-8563ECB6DB62}" type="presOf" srcId="{8EF5B570-F60D-4004-8AD9-F015FB8185B2}" destId="{0042EB26-12EA-474F-A02D-ECE243322EC0}" srcOrd="0" destOrd="0" presId="urn:microsoft.com/office/officeart/2005/8/layout/venn1"/>
    <dgm:cxn modelId="{C9470FE8-8307-48CA-92B5-0A593EF178E4}" type="presParOf" srcId="{3CEFD7CE-B58F-480C-919F-A1D6D1694AEA}" destId="{54F58FC5-CA23-4B5E-BACE-AE94E1945845}" srcOrd="0" destOrd="0" presId="urn:microsoft.com/office/officeart/2005/8/layout/venn1"/>
    <dgm:cxn modelId="{24D71A48-A94D-4231-AA04-EAAD07559789}" type="presParOf" srcId="{3CEFD7CE-B58F-480C-919F-A1D6D1694AEA}" destId="{610485B5-C82E-4C11-B4FC-93F1D6E8CB39}" srcOrd="1" destOrd="0" presId="urn:microsoft.com/office/officeart/2005/8/layout/venn1"/>
    <dgm:cxn modelId="{667B47DF-855E-4C9B-A1B4-A8969E67063F}" type="presParOf" srcId="{3CEFD7CE-B58F-480C-919F-A1D6D1694AEA}" destId="{2BCCC396-EA74-40AD-9FE3-09D114E795BB}" srcOrd="2" destOrd="0" presId="urn:microsoft.com/office/officeart/2005/8/layout/venn1"/>
    <dgm:cxn modelId="{A7B64F64-D75C-4B4A-B18B-8880C7AA1FAB}" type="presParOf" srcId="{3CEFD7CE-B58F-480C-919F-A1D6D1694AEA}" destId="{8FB4BBCC-F3F9-4D61-9D86-10F0B48A9CD4}" srcOrd="3" destOrd="0" presId="urn:microsoft.com/office/officeart/2005/8/layout/venn1"/>
    <dgm:cxn modelId="{154C1E9E-462D-4280-B7B3-59AF261D1039}" type="presParOf" srcId="{3CEFD7CE-B58F-480C-919F-A1D6D1694AEA}" destId="{0042EB26-12EA-474F-A02D-ECE243322EC0}" srcOrd="4" destOrd="0" presId="urn:microsoft.com/office/officeart/2005/8/layout/venn1"/>
    <dgm:cxn modelId="{697C5FE5-E011-4258-9370-BAE409D55E92}" type="presParOf" srcId="{3CEFD7CE-B58F-480C-919F-A1D6D1694AEA}" destId="{17A00C2A-B947-472D-BE39-66B5BD5EAC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58FC5-CA23-4B5E-BACE-AE94E1945845}">
      <dsp:nvSpPr>
        <dsp:cNvPr id="0" name=""/>
        <dsp:cNvSpPr/>
      </dsp:nvSpPr>
      <dsp:spPr>
        <a:xfrm>
          <a:off x="1828799" y="20636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2153920" y="447356"/>
        <a:ext cx="1788160" cy="1097280"/>
      </dsp:txXfrm>
    </dsp:sp>
    <dsp:sp modelId="{2BCCC396-EA74-40AD-9FE3-09D114E795BB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3454400" y="2204720"/>
        <a:ext cx="1463040" cy="1341120"/>
      </dsp:txXfrm>
    </dsp:sp>
    <dsp:sp modelId="{0042EB26-12EA-474F-A02D-ECE243322EC0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/>
        </a:p>
      </dsp:txBody>
      <dsp:txXfrm>
        <a:off x="1178560" y="2204720"/>
        <a:ext cx="1463040" cy="134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58FC5-CA23-4B5E-BACE-AE94E1945845}">
      <dsp:nvSpPr>
        <dsp:cNvPr id="0" name=""/>
        <dsp:cNvSpPr/>
      </dsp:nvSpPr>
      <dsp:spPr>
        <a:xfrm>
          <a:off x="1828799" y="20636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Ciepło/słońce/wakacje</a:t>
          </a:r>
        </a:p>
      </dsp:txBody>
      <dsp:txXfrm>
        <a:off x="2153920" y="447356"/>
        <a:ext cx="1788160" cy="1097280"/>
      </dsp:txXfrm>
    </dsp:sp>
    <dsp:sp modelId="{2BCCC396-EA74-40AD-9FE3-09D114E795BB}">
      <dsp:nvSpPr>
        <dsp:cNvPr id="0" name=""/>
        <dsp:cNvSpPr/>
      </dsp:nvSpPr>
      <dsp:spPr>
        <a:xfrm>
          <a:off x="2687953" y="1584187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Upał/brak chęci do pracy/bieda</a:t>
          </a:r>
        </a:p>
      </dsp:txBody>
      <dsp:txXfrm>
        <a:off x="3433697" y="2214107"/>
        <a:ext cx="1463040" cy="1341120"/>
      </dsp:txXfrm>
    </dsp:sp>
    <dsp:sp modelId="{0042EB26-12EA-474F-A02D-ECE243322EC0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Pora dnia/kierunek świata</a:t>
          </a:r>
        </a:p>
      </dsp:txBody>
      <dsp:txXfrm>
        <a:off x="1178560" y="2204720"/>
        <a:ext cx="1463040" cy="134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EC2C5-045E-4BBE-A77B-9574FC4945F8}" type="datetimeFigureOut">
              <a:rPr lang="pl-PL" smtClean="0"/>
              <a:t>2022-11-18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E8451-C4DB-4345-8157-E399C4CC60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43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87824" y="1772816"/>
            <a:ext cx="5688632" cy="93853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2987675" y="5805488"/>
            <a:ext cx="5832475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4pPr>
            <a:lvl5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34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ekst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53650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2654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3059113" y="1773238"/>
            <a:ext cx="5761037" cy="431958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pl-PL" noProof="0" dirty="0"/>
          </a:p>
        </p:txBody>
      </p:sp>
      <p:sp>
        <p:nvSpPr>
          <p:cNvPr id="8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717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krótkim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87824" y="1700808"/>
            <a:ext cx="5760640" cy="453650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  <a:lvl2pPr marL="180975" indent="-180975">
              <a:buFont typeface="Arial" pitchFamily="34" charset="0"/>
              <a:buChar char="•"/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4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965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niestandardowy z nagłó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4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002D6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595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niestandardowy bez nagłów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3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" descr="Prezentacja_ogólnouniwersytecka_slaj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33375"/>
            <a:ext cx="91408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8" descr="Prezentacja_ogólna_slajd2_z linią nagłówkową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3375"/>
            <a:ext cx="86582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6" descr="Prezentacja_ogólna_slajd2_bez linii nagłówkowe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3375"/>
            <a:ext cx="86582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8GExtF8RY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hbrp.pl/p/tasha-eurich/rxXEHBS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ctrTitle"/>
          </p:nvPr>
        </p:nvSpPr>
        <p:spPr bwMode="auto">
          <a:xfrm>
            <a:off x="467544" y="2132856"/>
            <a:ext cx="8676456" cy="28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4400" b="1" i="1" dirty="0">
                <a:solidFill>
                  <a:srgbClr val="002060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Refleksyjna integracja  </a:t>
            </a:r>
            <a:br>
              <a:rPr lang="pl-PL" sz="1800" b="1" i="1" dirty="0">
                <a:solidFill>
                  <a:srgbClr val="002060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b="1" i="1" dirty="0">
                <a:solidFill>
                  <a:srgbClr val="002060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i="1" dirty="0">
                <a:solidFill>
                  <a:srgbClr val="002060"/>
                </a:solidFill>
                <a:effectLst/>
                <a:latin typeface="Montserrat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Jak poznając innych poznać samego siebie… i poznając siebie poznawać innych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b="1" i="1" dirty="0"/>
            </a:br>
            <a:endParaRPr lang="pl-PL" altLang="pl-PL" sz="3200" dirty="0"/>
          </a:p>
        </p:txBody>
      </p:sp>
      <p:sp>
        <p:nvSpPr>
          <p:cNvPr id="4" name="Symbol zastępczy tekstu 2"/>
          <p:cNvSpPr>
            <a:spLocks noGrp="1"/>
          </p:cNvSpPr>
          <p:nvPr>
            <p:ph type="body" sz="quarter" idx="10"/>
          </p:nvPr>
        </p:nvSpPr>
        <p:spPr bwMode="auto">
          <a:xfrm>
            <a:off x="2915817" y="4797152"/>
            <a:ext cx="5544616" cy="1440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l-PL" altLang="pl-PL" sz="1600" b="1" dirty="0"/>
              <a:t>mgr Katarzyna Bieniecka-Drzymała</a:t>
            </a:r>
          </a:p>
          <a:p>
            <a:pPr marL="252000" algn="r"/>
            <a:r>
              <a:rPr lang="pl-PL" sz="1600" dirty="0"/>
              <a:t>Zakład Glottodydaktyki i Badań nad Interkulturowością</a:t>
            </a:r>
          </a:p>
          <a:p>
            <a:pPr marL="252000" algn="r"/>
            <a:r>
              <a:rPr lang="pl-PL" altLang="pl-PL" sz="1600" dirty="0"/>
              <a:t>Instytut Lingwistyki Stosowanej </a:t>
            </a:r>
          </a:p>
          <a:p>
            <a:pPr marL="252000" algn="r" eaLnBrk="1" hangingPunct="1"/>
            <a:r>
              <a:rPr lang="pl-PL" altLang="pl-PL" sz="1600" b="1" dirty="0"/>
              <a:t>K.Drzymala@amu.edu.pl</a:t>
            </a:r>
            <a:r>
              <a:rPr lang="pl-PL" altLang="pl-PL" sz="16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32656"/>
            <a:ext cx="6275040" cy="1012974"/>
          </a:xfrm>
        </p:spPr>
        <p:txBody>
          <a:bodyPr/>
          <a:lstStyle/>
          <a:p>
            <a:pPr lvl="1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TO MY A TO ONI  </a:t>
            </a: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pl-PL" sz="2000" b="1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36618"/>
            <a:ext cx="8352928" cy="4536504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l-PL" b="1" i="1" dirty="0"/>
          </a:p>
          <a:p>
            <a:pPr eaLnBrk="1" hangingPunct="1">
              <a:spcBef>
                <a:spcPct val="50000"/>
              </a:spcBef>
              <a:defRPr/>
            </a:pPr>
            <a:endParaRPr lang="pl-PL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sz="1800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sz="1800" dirty="0">
              <a:hlinkClick r:id="rId2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l-PL" sz="1800" dirty="0">
                <a:hlinkClick r:id="rId2"/>
              </a:rPr>
              <a:t>To My, a to Oni HD, Co się stanie, kiedy przestaniemy szufladkować ludzi? - YouTube</a:t>
            </a:r>
            <a:endParaRPr lang="pl-PL" sz="1800" b="1" i="1" dirty="0"/>
          </a:p>
          <a:p>
            <a:pPr eaLnBrk="1" hangingPunct="1">
              <a:spcBef>
                <a:spcPct val="50000"/>
              </a:spcBef>
              <a:defRPr/>
            </a:pPr>
            <a:endParaRPr lang="pl-PL" sz="1800" dirty="0">
              <a:hlinkClick r:id="rId2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225F1DB-6E3C-4D3E-89EB-15F09389D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94031"/>
              </p:ext>
            </p:extLst>
          </p:nvPr>
        </p:nvGraphicFramePr>
        <p:xfrm>
          <a:off x="863588" y="1640423"/>
          <a:ext cx="7416824" cy="3184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1162127333"/>
                    </a:ext>
                  </a:extLst>
                </a:gridCol>
              </a:tblGrid>
              <a:tr h="1756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083290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Negatywne porównania - wszystko jest gorsze w porównaniu z moim krajem pochodzenia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06694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Tolerowanie - pogodzenie się z okolicznościami, których tak naprawdę nie akceptuję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77481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Zachowanie tożsamości -  własny punkt widzenia jako zasadniczo lepszy, bez konieczności dostosowania się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437417"/>
                  </a:ext>
                </a:extLst>
              </a:tr>
              <a:tr h="228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Konfrontacja - agresywne wyjaśnianie przeciwstawnych punktów widzenia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39533"/>
                  </a:ext>
                </a:extLst>
              </a:tr>
              <a:tr h="449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 err="1">
                          <a:solidFill>
                            <a:srgbClr val="002060"/>
                          </a:solidFill>
                          <a:effectLst/>
                        </a:rPr>
                        <a:t>Samousprawiedliwianie</a:t>
                      </a: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 się – w przypadku nieporozumień i negatywnych wydarzeń winna zewnętrzna sytuacja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867935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(Kulturowe) Uczenie się – międzykulturowa gotowość do uczenia się; otwartość na to, co nieznane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39014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solidFill>
                            <a:srgbClr val="002060"/>
                          </a:solidFill>
                          <a:effectLst/>
                        </a:rPr>
                        <a:t>Budowanie relacji - umiejętność nawiązywania kontaktów towarzyskich i zbliżania się do innych</a:t>
                      </a:r>
                      <a:endParaRPr lang="pl-PL" sz="1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776098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solidFill>
                            <a:srgbClr val="002060"/>
                          </a:solidFill>
                          <a:effectLst/>
                        </a:rPr>
                        <a:t>Umiejętność pozytywnego porównywania sytuacji - dostrzeganie pozytywów w doświadczeniach innych ludzi</a:t>
                      </a:r>
                      <a:endParaRPr lang="pl-PL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6" marR="454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846377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6E73E2B-9A24-4814-9468-6CFF1AA4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6284" y="1404938"/>
            <a:ext cx="19316629" cy="9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3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5" y="332656"/>
            <a:ext cx="7406140" cy="1012974"/>
          </a:xfrm>
        </p:spPr>
        <p:txBody>
          <a:bodyPr/>
          <a:lstStyle/>
          <a:p>
            <a:pPr lvl="1" algn="l"/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24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Nauczanie interkulturowe vs. Nauczanie w oparciu o refleksję kulturową</a:t>
            </a: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pl-PL" sz="2000" b="1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191" y="1700808"/>
            <a:ext cx="3834033" cy="4464496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1800" b="1" i="1" dirty="0"/>
              <a:t>Od dychotomii moje vs. obce i porównywania do integrowania i </a:t>
            </a:r>
            <a:r>
              <a:rPr lang="pl-PL" sz="1800" b="1" i="1" dirty="0" err="1"/>
              <a:t>multiperspektywy</a:t>
            </a:r>
            <a:endParaRPr lang="pl-PL" sz="1800" b="1" i="1" dirty="0"/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1800" b="1" i="1" dirty="0"/>
              <a:t>Od albo-albo do zarówno jak i (JAIN) 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sz="1800" b="1" i="1" dirty="0"/>
              <a:t>Od </a:t>
            </a:r>
            <a:r>
              <a:rPr lang="pl-PL" sz="1800" b="1" i="1" dirty="0" err="1"/>
              <a:t>inter</a:t>
            </a:r>
            <a:r>
              <a:rPr lang="pl-PL" sz="1800" b="1" i="1" dirty="0"/>
              <a:t> (pomiędzy czymś odgraniczonym) do trans (przenikanie się złożonych, dynamicznych struktur) </a:t>
            </a:r>
            <a:endParaRPr lang="pl-PL" altLang="pl-PL" sz="1800" b="1" i="1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1800" b="1" i="1" dirty="0"/>
              <a:t>Refleksja i dyskutowanie zamiast opisywania</a:t>
            </a:r>
            <a:endParaRPr lang="pl-PL" sz="1200" b="1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pl-PL" sz="1200" b="1" dirty="0">
                <a:solidFill>
                  <a:schemeClr val="tx2"/>
                </a:solidFill>
              </a:rPr>
              <a:t>(</a:t>
            </a:r>
            <a:r>
              <a:rPr lang="pl-PL" sz="1200" b="1" dirty="0" err="1">
                <a:solidFill>
                  <a:schemeClr val="tx2"/>
                </a:solidFill>
              </a:rPr>
              <a:t>Altmayer</a:t>
            </a:r>
            <a:r>
              <a:rPr lang="pl-PL" sz="1200" b="1" dirty="0">
                <a:solidFill>
                  <a:schemeClr val="tx2"/>
                </a:solidFill>
              </a:rPr>
              <a:t> 2008,,  Adamczak-</a:t>
            </a:r>
            <a:r>
              <a:rPr lang="pl-PL" sz="1200" b="1" dirty="0" err="1">
                <a:solidFill>
                  <a:schemeClr val="tx2"/>
                </a:solidFill>
              </a:rPr>
              <a:t>Krysztowicz</a:t>
            </a:r>
            <a:r>
              <a:rPr lang="pl-PL" sz="1200" b="1" dirty="0">
                <a:solidFill>
                  <a:schemeClr val="tx2"/>
                </a:solidFill>
              </a:rPr>
              <a:t> </a:t>
            </a:r>
            <a:r>
              <a:rPr lang="pl-PL" sz="1200" b="1" dirty="0" err="1">
                <a:solidFill>
                  <a:schemeClr val="tx2"/>
                </a:solidFill>
              </a:rPr>
              <a:t>at</a:t>
            </a:r>
            <a:r>
              <a:rPr lang="pl-PL" sz="1200" b="1" dirty="0">
                <a:solidFill>
                  <a:schemeClr val="tx2"/>
                </a:solidFill>
              </a:rPr>
              <a:t> al. 2015, </a:t>
            </a:r>
            <a:r>
              <a:rPr lang="pl-PL" sz="1200" b="1">
                <a:solidFill>
                  <a:schemeClr val="tx2"/>
                </a:solidFill>
              </a:rPr>
              <a:t>Nazarkiewicz 2016, Jentges </a:t>
            </a:r>
            <a:r>
              <a:rPr lang="pl-PL" sz="1200" b="1" dirty="0">
                <a:solidFill>
                  <a:schemeClr val="tx2"/>
                </a:solidFill>
              </a:rPr>
              <a:t>2018)</a:t>
            </a:r>
            <a:endParaRPr lang="pl-PL" sz="1200" b="1" i="1" dirty="0"/>
          </a:p>
        </p:txBody>
      </p:sp>
      <p:pic>
        <p:nvPicPr>
          <p:cNvPr id="8" name="Picture 4" descr="20+ darmowych obrazów z kategorii Polaryzacja i Osąd - Pixabay">
            <a:extLst>
              <a:ext uri="{FF2B5EF4-FFF2-40B4-BE49-F238E27FC236}">
                <a16:creationId xmlns:a16="http://schemas.microsoft.com/office/drawing/2014/main" id="{01B49BED-6AE1-4745-BEF4-25B49947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5"/>
            <a:ext cx="2232248" cy="17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0+ darmowych obrazów z kategorii Przeciwieństwa i Kontrast - Pixabay">
            <a:extLst>
              <a:ext uri="{FF2B5EF4-FFF2-40B4-BE49-F238E27FC236}">
                <a16:creationId xmlns:a16="http://schemas.microsoft.com/office/drawing/2014/main" id="{2DEAFA3A-0EE8-4A6C-82DD-81E17FFA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10" y="3901403"/>
            <a:ext cx="2563995" cy="198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pl-PL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87824" y="404664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Ćwiczenie – Czym jest dla Ciebie południe?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E7ED97-E229-45CE-B5A9-C27C040F5E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477686"/>
              </p:ext>
            </p:extLst>
          </p:nvPr>
        </p:nvGraphicFramePr>
        <p:xfrm>
          <a:off x="1524000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4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pl-PL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87824" y="404664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Ćwiczenie – Czym jest dla Ciebie południe?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E7ED97-E229-45CE-B5A9-C27C040F5E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459375"/>
              </p:ext>
            </p:extLst>
          </p:nvPr>
        </p:nvGraphicFramePr>
        <p:xfrm>
          <a:off x="1524000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5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1FEF2B0-5EEF-4339-9A3D-1337C4EEBEC4}"/>
              </a:ext>
            </a:extLst>
          </p:cNvPr>
          <p:cNvSpPr txBox="1"/>
          <p:nvPr/>
        </p:nvSpPr>
        <p:spPr>
          <a:xfrm>
            <a:off x="1763688" y="1772817"/>
            <a:ext cx="5616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4000" b="1" i="1" dirty="0">
                <a:solidFill>
                  <a:srgbClr val="002D69"/>
                </a:solidFill>
                <a:latin typeface="+mn-lt"/>
              </a:rPr>
              <a:t>Dziękuję za poświęcony  czas i uwagę </a:t>
            </a:r>
            <a:r>
              <a:rPr lang="pl-PL" sz="4000" b="1" i="1" dirty="0">
                <a:solidFill>
                  <a:srgbClr val="002D69"/>
                </a:solidFill>
                <a:latin typeface="+mn-lt"/>
                <a:sym typeface="Wingdings" panose="05000000000000000000" pitchFamily="2" charset="2"/>
              </a:rPr>
              <a:t></a:t>
            </a:r>
            <a:r>
              <a:rPr lang="pl-PL" sz="4000" b="1" i="1" dirty="0">
                <a:solidFill>
                  <a:srgbClr val="002D69"/>
                </a:solidFill>
                <a:latin typeface="+mn-lt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pl-PL" sz="4000" b="1" i="1" dirty="0">
              <a:solidFill>
                <a:srgbClr val="002D69"/>
              </a:solidFill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2F5E01-46E8-4DEC-B95C-B4FB9909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068960"/>
            <a:ext cx="2317163" cy="22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32656"/>
            <a:ext cx="6275040" cy="1012974"/>
          </a:xfrm>
        </p:spPr>
        <p:txBody>
          <a:bodyPr/>
          <a:lstStyle/>
          <a:p>
            <a:pPr lvl="1" algn="l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PLAN PREZENTACJI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b="1" i="1" dirty="0"/>
              <a:t>	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/>
              <a:t>ISTOTA (SAMO)POZNANIA – JA vs. INNI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/>
              <a:t>INNI I ICH KULTURA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/>
              <a:t>INTERKULTUROWOŚĆ vs. REFLEKSYJNOŚĆ KULTUROWA</a:t>
            </a:r>
          </a:p>
          <a:p>
            <a:pPr>
              <a:spcBef>
                <a:spcPct val="50000"/>
              </a:spcBef>
              <a:defRPr/>
            </a:pPr>
            <a:endParaRPr lang="pl-PL" sz="2400" i="1" dirty="0"/>
          </a:p>
          <a:p>
            <a:pPr marL="0" indent="0">
              <a:lnSpc>
                <a:spcPct val="80000"/>
              </a:lnSpc>
            </a:pPr>
            <a:endParaRPr lang="pl-PL" altLang="pl-PL" sz="2400" dirty="0">
              <a:latin typeface="+mn-lt"/>
            </a:endParaRPr>
          </a:p>
          <a:p>
            <a:endParaRPr lang="pl-PL" sz="2400" dirty="0">
              <a:latin typeface="+mn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6D8E217-6549-4304-8B72-80B65926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199929"/>
            <a:ext cx="3810000" cy="19145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80268C5-C6FD-4A22-B487-A497E1E6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272" y="4021981"/>
            <a:ext cx="2317163" cy="22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32656"/>
            <a:ext cx="6275040" cy="1012974"/>
          </a:xfrm>
        </p:spPr>
        <p:txBody>
          <a:bodyPr/>
          <a:lstStyle/>
          <a:p>
            <a:pPr lvl="1" algn="l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Istota samopoznania – JA vs. INNI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832" y="1727043"/>
            <a:ext cx="3456384" cy="4536503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b="1" i="1" dirty="0"/>
              <a:t>	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b="1" i="1" dirty="0"/>
              <a:t>Jak widzę się ja sam/-a?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b="1" i="1" dirty="0"/>
              <a:t>Jak widzą mnie inni?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b="1" i="1" dirty="0"/>
              <a:t>Jak ja postrzegam innych?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b="1" i="1" dirty="0"/>
              <a:t>Jak oni postrzegają samych siebie?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sz="1600" b="1" i="1" dirty="0"/>
              <a:t>Co zauważam, a co interpretuję?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2800" b="1" dirty="0"/>
              <a:t> </a:t>
            </a:r>
            <a:endParaRPr lang="pl-PL" sz="2400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sz="2400" i="1" dirty="0"/>
          </a:p>
          <a:p>
            <a:pPr marL="0" indent="0">
              <a:lnSpc>
                <a:spcPct val="80000"/>
              </a:lnSpc>
            </a:pPr>
            <a:endParaRPr lang="pl-PL" altLang="pl-PL" sz="2400" dirty="0">
              <a:latin typeface="+mn-lt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endParaRPr lang="pl-PL" sz="2400" dirty="0">
              <a:latin typeface="+mn-lt"/>
            </a:endParaRPr>
          </a:p>
        </p:txBody>
      </p:sp>
      <p:pic>
        <p:nvPicPr>
          <p:cNvPr id="3" name="Obraz 2" descr="Młode dziewczynka z megafon jedną ręką">
            <a:extLst>
              <a:ext uri="{FF2B5EF4-FFF2-40B4-BE49-F238E27FC236}">
                <a16:creationId xmlns:a16="http://schemas.microsoft.com/office/drawing/2014/main" id="{299E8147-553F-4831-AFDB-739D8B945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0" y="1556792"/>
            <a:ext cx="1832898" cy="4536504"/>
          </a:xfrm>
          <a:prstGeom prst="rect">
            <a:avLst/>
          </a:prstGeom>
        </p:spPr>
      </p:pic>
      <p:pic>
        <p:nvPicPr>
          <p:cNvPr id="7" name="Obraz 6" descr="Zbyt małe poręcze">
            <a:extLst>
              <a:ext uri="{FF2B5EF4-FFF2-40B4-BE49-F238E27FC236}">
                <a16:creationId xmlns:a16="http://schemas.microsoft.com/office/drawing/2014/main" id="{F67187CF-B414-4146-BE9D-6B87F13F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83" y="1373325"/>
            <a:ext cx="2237071" cy="49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332656"/>
            <a:ext cx="5770984" cy="1012974"/>
          </a:xfrm>
        </p:spPr>
        <p:txBody>
          <a:bodyPr/>
          <a:lstStyle/>
          <a:p>
            <a:pPr lvl="1" algn="l"/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„Tożsamość nie jest tym, czym jesteśmy, </a:t>
            </a: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ale czym myślimy, że jesteśmy”</a:t>
            </a:r>
            <a:b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pl-PL" sz="2000" b="1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576231"/>
            <a:ext cx="6615202" cy="473505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/>
              <a:t>Samoświadomość wewnętrzna - </a:t>
            </a:r>
            <a:r>
              <a:rPr lang="pl-PL" sz="1800" dirty="0">
                <a:latin typeface="Times New Roman" panose="02020603050405020304" pitchFamily="18" charset="0"/>
              </a:rPr>
              <a:t>jak postrzegamy siebie,  własne wartości, reakcje, myśli, odczucia, zachowania, mocne i słabe strony oraz nasz wpływ na innych.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/>
              <a:t>Samoświadomość zewnętrzna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zrozumienie, jak postrzegają nas inni w tych samych kategoriach.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pl-PL" b="1" i="1" dirty="0" err="1"/>
              <a:t>Metaobraz</a:t>
            </a:r>
            <a:r>
              <a:rPr lang="pl-PL" b="1" i="1" dirty="0"/>
              <a:t> samego siebie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pl-PL" sz="18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 tooltip="Tasha Eurich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pPr eaLnBrk="1" hangingPunct="1">
              <a:spcBef>
                <a:spcPts val="0"/>
              </a:spcBef>
              <a:defRPr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Ludzie, którzy wiedzą, jak są postrzegani, wykazują większą zdolność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okazywania empatii oraz przyjmowania perspektywy innych osób.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pl-PL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Eurich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2017)</a:t>
            </a:r>
            <a:endParaRPr lang="pl-PL" sz="1600" b="1" i="1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latin typeface="Times New Roman" panose="02020603050405020304" pitchFamily="18" charset="0"/>
              </a:rPr>
              <a:t>Inteligencja </a:t>
            </a:r>
            <a:r>
              <a:rPr lang="pl-PL" sz="1600" dirty="0" err="1">
                <a:latin typeface="Times New Roman" panose="02020603050405020304" pitchFamily="18" charset="0"/>
              </a:rPr>
              <a:t>intrapersonalna</a:t>
            </a:r>
            <a:r>
              <a:rPr lang="pl-PL" sz="1600" dirty="0">
                <a:latin typeface="Times New Roman" panose="02020603050405020304" pitchFamily="18" charset="0"/>
              </a:rPr>
              <a:t>: znajomość siebie, intuicja, refleksyjność  (Gardner 1983)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sz="2400" i="1" dirty="0"/>
          </a:p>
          <a:p>
            <a:pPr marL="0" indent="0">
              <a:lnSpc>
                <a:spcPct val="80000"/>
              </a:lnSpc>
            </a:pPr>
            <a:endParaRPr lang="pl-PL" altLang="pl-PL" sz="2400" dirty="0">
              <a:latin typeface="+mn-lt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pl-PL" b="1" i="1" dirty="0"/>
          </a:p>
          <a:p>
            <a:endParaRPr lang="pl-PL" sz="2400" dirty="0">
              <a:latin typeface="+mn-lt"/>
            </a:endParaRPr>
          </a:p>
        </p:txBody>
      </p:sp>
      <p:pic>
        <p:nvPicPr>
          <p:cNvPr id="3" name="Obraz 2" descr="Młode dziewczynka z megafon jedną ręką">
            <a:extLst>
              <a:ext uri="{FF2B5EF4-FFF2-40B4-BE49-F238E27FC236}">
                <a16:creationId xmlns:a16="http://schemas.microsoft.com/office/drawing/2014/main" id="{299E8147-553F-4831-AFDB-739D8B945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9" y="1605167"/>
            <a:ext cx="1458500" cy="4536504"/>
          </a:xfrm>
          <a:prstGeom prst="rect">
            <a:avLst/>
          </a:prstGeom>
        </p:spPr>
      </p:pic>
      <p:pic>
        <p:nvPicPr>
          <p:cNvPr id="7" name="Obraz 6" descr="Zbyt małe poręcze">
            <a:extLst>
              <a:ext uri="{FF2B5EF4-FFF2-40B4-BE49-F238E27FC236}">
                <a16:creationId xmlns:a16="http://schemas.microsoft.com/office/drawing/2014/main" id="{F67187CF-B414-4146-BE9D-6B87F13F9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66" y="1605167"/>
            <a:ext cx="2109335" cy="462157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77063E6-01E5-4E4D-804F-6C88D1458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784" y="3641576"/>
            <a:ext cx="4092166" cy="10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pl-PL" sz="1800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87824" y="404664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Ćwiczenie – Moja Mandarynka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0D2344-3566-4365-B789-64B8099D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036" y="2204864"/>
            <a:ext cx="4008444" cy="36544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0B22F5C-88CE-44F5-9924-FB4732B9BEDA}"/>
              </a:ext>
            </a:extLst>
          </p:cNvPr>
          <p:cNvSpPr txBox="1"/>
          <p:nvPr/>
        </p:nvSpPr>
        <p:spPr>
          <a:xfrm>
            <a:off x="924739" y="1417638"/>
            <a:ext cx="343009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Wybierzcie swoją mandarynkę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Opiszcie typowe cechy waszej mandarynki (wielkość, wagę, kolor, wygląd skórki, jaka jest w dotyku, pochodzenie, wiek, formę, znaki szczególne). </a:t>
            </a:r>
            <a:r>
              <a:rPr lang="de-DE" dirty="0">
                <a:solidFill>
                  <a:srgbClr val="002D69"/>
                </a:solidFill>
                <a:latin typeface="Times New Roman" panose="02020603050405020304" pitchFamily="18" charset="0"/>
              </a:rPr>
              <a:t> </a:t>
            </a:r>
            <a:endParaRPr lang="pl-PL" dirty="0">
              <a:solidFill>
                <a:srgbClr val="002D69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Odłóżcie mandarynkę z powrotem do koszyka (nauczyciel miesza je ze sobą)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Po chwili spróbujcie ponownie odnaleźć swoją mandarynkę.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Porównajcie Wasz opis z innymi opisami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D69"/>
                </a:solidFill>
                <a:latin typeface="Times New Roman" panose="02020603050405020304" pitchFamily="18" charset="0"/>
              </a:rPr>
              <a:t>Co mówi nam to ćwiczenie o naszym postrzeganiu (siebie/innych)?</a:t>
            </a:r>
            <a:endParaRPr lang="de-DE" dirty="0">
              <a:solidFill>
                <a:srgbClr val="002D6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pl-PL" sz="1800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87824" y="404664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Mój lis – co się dzieje, kiedy poznajemy?</a:t>
            </a:r>
          </a:p>
        </p:txBody>
      </p:sp>
      <p:pic>
        <p:nvPicPr>
          <p:cNvPr id="5" name="Obraz 4" descr="Lis czerwony w swoim naturalnym źdnieniu">
            <a:extLst>
              <a:ext uri="{FF2B5EF4-FFF2-40B4-BE49-F238E27FC236}">
                <a16:creationId xmlns:a16="http://schemas.microsoft.com/office/drawing/2014/main" id="{EA0D2344-3566-4365-B789-64B8099D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7485" y="2492896"/>
            <a:ext cx="4474995" cy="319935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0B22F5C-88CE-44F5-9924-FB4732B9BEDA}"/>
              </a:ext>
            </a:extLst>
          </p:cNvPr>
          <p:cNvSpPr txBox="1"/>
          <p:nvPr/>
        </p:nvSpPr>
        <p:spPr>
          <a:xfrm>
            <a:off x="1108233" y="2492896"/>
            <a:ext cx="343009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„Jestem dla ciebie tylko lisem, podobnym do stu tysięcy innych lisów. </a:t>
            </a:r>
          </a:p>
          <a:p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Lecz jeżeli mnie oswoisz, będziemy się nawzajem potrzebować”</a:t>
            </a:r>
          </a:p>
          <a:p>
            <a:endParaRPr lang="pl-PL" b="1" dirty="0">
              <a:solidFill>
                <a:srgbClr val="002D69"/>
              </a:solidFill>
              <a:latin typeface="Times New Roman" panose="02020603050405020304" pitchFamily="18" charset="0"/>
            </a:endParaRPr>
          </a:p>
          <a:p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Lecz jeśli mnie poznasz, będziemy się nawzajem ….</a:t>
            </a:r>
          </a:p>
          <a:p>
            <a:endParaRPr lang="pl-PL" b="1" u="none" strike="noStrike" baseline="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pl-PL" sz="1800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699792" y="291790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Inni i ich kultury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0B22F5C-88CE-44F5-9924-FB4732B9BEDA}"/>
              </a:ext>
            </a:extLst>
          </p:cNvPr>
          <p:cNvSpPr txBox="1"/>
          <p:nvPr/>
        </p:nvSpPr>
        <p:spPr>
          <a:xfrm>
            <a:off x="1108233" y="2492896"/>
            <a:ext cx="26716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rgbClr val="002D69"/>
                </a:solidFill>
                <a:latin typeface="Times New Roman" panose="02020603050405020304" pitchFamily="18" charset="0"/>
              </a:rPr>
              <a:t>„To co najważniejsze jest ukryte dla oka…”</a:t>
            </a:r>
          </a:p>
          <a:p>
            <a:endParaRPr lang="pl-PL" sz="2000" b="1" dirty="0">
              <a:solidFill>
                <a:srgbClr val="002D69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rgbClr val="002D69"/>
                </a:solidFill>
                <a:latin typeface="Times New Roman" panose="02020603050405020304" pitchFamily="18" charset="0"/>
              </a:rPr>
              <a:t>Kultura jako hermetyczna i homogeniczna?</a:t>
            </a:r>
          </a:p>
          <a:p>
            <a:endParaRPr lang="pl-PL" sz="2000" b="1" dirty="0">
              <a:solidFill>
                <a:srgbClr val="002D69"/>
              </a:solidFill>
              <a:latin typeface="Times New Roman" panose="02020603050405020304" pitchFamily="18" charset="0"/>
            </a:endParaRPr>
          </a:p>
          <a:p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(</a:t>
            </a:r>
            <a:r>
              <a:rPr lang="pl-PL" sz="1400" b="1" dirty="0">
                <a:solidFill>
                  <a:srgbClr val="002D69"/>
                </a:solidFill>
                <a:latin typeface="Times New Roman" panose="02020603050405020304" pitchFamily="18" charset="0"/>
              </a:rPr>
              <a:t>A. Thomas 2003 – stabilność kultur, standardy kulturowe</a:t>
            </a:r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2DEB9F-A0CE-4F08-B6B3-81E50B6F9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576886"/>
            <a:ext cx="4680520" cy="46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lvl="0"/>
            <a:endParaRPr lang="pl-PL" sz="1800" b="1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87824" y="404664"/>
            <a:ext cx="6156176" cy="1012974"/>
          </a:xfrm>
        </p:spPr>
        <p:txBody>
          <a:bodyPr/>
          <a:lstStyle/>
          <a:p>
            <a:pPr lvl="1" algn="l"/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otwarta i heterogeniczna?</a:t>
            </a:r>
            <a:b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pl-PL" sz="24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fuzzy</a:t>
            </a:r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pl-PL" sz="2400" b="1" dirty="0" err="1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Bolten</a:t>
            </a:r>
            <a:r>
              <a:rPr lang="pl-PL" sz="2400" b="1" dirty="0">
                <a:solidFill>
                  <a:srgbClr val="00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0B22F5C-88CE-44F5-9924-FB4732B9BEDA}"/>
              </a:ext>
            </a:extLst>
          </p:cNvPr>
          <p:cNvSpPr txBox="1"/>
          <p:nvPr/>
        </p:nvSpPr>
        <p:spPr>
          <a:xfrm>
            <a:off x="1093643" y="1700807"/>
            <a:ext cx="2671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D69"/>
                </a:solidFill>
                <a:latin typeface="Times New Roman" panose="02020603050405020304" pitchFamily="18" charset="0"/>
              </a:rPr>
              <a:t>https://www.youtube.com/watch?v=GGzSuRcHWnA</a:t>
            </a:r>
          </a:p>
        </p:txBody>
      </p:sp>
      <p:pic>
        <p:nvPicPr>
          <p:cNvPr id="9" name="Google Shape;173;p27">
            <a:extLst>
              <a:ext uri="{FF2B5EF4-FFF2-40B4-BE49-F238E27FC236}">
                <a16:creationId xmlns:a16="http://schemas.microsoft.com/office/drawing/2014/main" id="{BC7EC047-E37E-497D-BC5E-47285E9726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552" y="3235690"/>
            <a:ext cx="3426811" cy="2880320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56D1E0A-C497-424D-A1E7-D0430F5D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778" y="2665034"/>
            <a:ext cx="4782101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7B626BC-6E76-49D4-8DEF-FE200D49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32656"/>
            <a:ext cx="6275040" cy="1012974"/>
          </a:xfrm>
        </p:spPr>
        <p:txBody>
          <a:bodyPr/>
          <a:lstStyle/>
          <a:p>
            <a:pPr lvl="1" algn="l"/>
            <a:r>
              <a:rPr lang="pl-PL" sz="24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My </a:t>
            </a:r>
            <a:r>
              <a:rPr lang="pl-PL" sz="2000" b="1" kern="12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heart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sz="2000" b="1" kern="12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is</a:t>
            </a:r>
            <a:r>
              <a:rPr lang="pl-PL" sz="2000" b="1" kern="120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sz="2000" b="1" kern="1200" dirty="0" err="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Spanisch</a:t>
            </a:r>
            <a:endParaRPr lang="pl-PL" sz="2000" b="1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389642-60BE-408D-BDBA-60F46D2C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844825"/>
            <a:ext cx="576064" cy="335406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b="1" i="1" dirty="0"/>
              <a:t>	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52CD3EE-600C-4837-AFE3-2261D53F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72583"/>
            <a:ext cx="3240360" cy="35263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5EB5659-E4B1-4988-851C-43540145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0" y="1665849"/>
            <a:ext cx="3361251" cy="352630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91B4274-A6C1-4C3F-B1E5-BEE284AB79F1}"/>
              </a:ext>
            </a:extLst>
          </p:cNvPr>
          <p:cNvSpPr txBox="1"/>
          <p:nvPr/>
        </p:nvSpPr>
        <p:spPr>
          <a:xfrm flipH="1">
            <a:off x="899592" y="5600274"/>
            <a:ext cx="748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A6A6A6"/>
                </a:solidFill>
                <a:latin typeface="Calibri" panose="020F0502020204030204" pitchFamily="34" charset="0"/>
              </a:rPr>
              <a:t>This is an output of the project “Inspiring language learning in the early years – Why it matters and what it looks like for children age 3-12” (2016-2019) of the European Centre for Modern Languages (ECML). The ECML is a Council of Europe institution promoting excellence in language education in its member states. www.ecml.at/inspiringearlylearning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5582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ajd tytuł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rgbClr val="002D69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lajd kolej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jd niestandardowy bez nagłówk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Prezentacja_UAM</Template>
  <TotalTime>3539</TotalTime>
  <Words>701</Words>
  <Application>Microsoft Office PowerPoint</Application>
  <PresentationFormat>Pokaz na ekranie (4:3)</PresentationFormat>
  <Paragraphs>138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Arial</vt:lpstr>
      <vt:lpstr>Arial</vt:lpstr>
      <vt:lpstr>Calibri</vt:lpstr>
      <vt:lpstr>Montserrat</vt:lpstr>
      <vt:lpstr>Times New Roman</vt:lpstr>
      <vt:lpstr>Wingdings</vt:lpstr>
      <vt:lpstr>Slajd tytułowy</vt:lpstr>
      <vt:lpstr>Slajd kolejny</vt:lpstr>
      <vt:lpstr>Slajd niestandardowy bez nagłówka</vt:lpstr>
      <vt:lpstr>Refleksyjna integracja    Jak poznając innych poznać samego siebie… i poznając siebie poznawać innych  </vt:lpstr>
      <vt:lpstr> PLAN PREZENTACJI</vt:lpstr>
      <vt:lpstr> Istota samopoznania – JA vs. INNI</vt:lpstr>
      <vt:lpstr> „Tożsamość nie jest tym, czym jesteśmy,  ale czym myślimy, że jesteśmy” </vt:lpstr>
      <vt:lpstr>Ćwiczenie – Moja Mandarynka</vt:lpstr>
      <vt:lpstr>Mój lis – co się dzieje, kiedy poznajemy?</vt:lpstr>
      <vt:lpstr>Inni i ich kultury</vt:lpstr>
      <vt:lpstr>Czy otwarta i heterogeniczna? („fuzzy concept” Bolten 2007)</vt:lpstr>
      <vt:lpstr> My heart is Spanisch</vt:lpstr>
      <vt:lpstr> TO MY A TO ONI   </vt:lpstr>
      <vt:lpstr>  Nauczanie interkulturowe vs. Nauczanie w oparciu o refleksję kulturową  </vt:lpstr>
      <vt:lpstr>Ćwiczenie – Czym jest dla Ciebie południe?</vt:lpstr>
      <vt:lpstr>Ćwiczenie – Czym jest dla Ciebie południe?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coachingowe</dc:title>
  <dc:creator>KBD</dc:creator>
  <cp:lastModifiedBy>Kasia Bieniecka-Drzymała</cp:lastModifiedBy>
  <cp:revision>179</cp:revision>
  <dcterms:created xsi:type="dcterms:W3CDTF">2017-04-04T16:24:34Z</dcterms:created>
  <dcterms:modified xsi:type="dcterms:W3CDTF">2022-11-18T18:33:19Z</dcterms:modified>
</cp:coreProperties>
</file>